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7" r:id="rId4"/>
    <p:sldId id="258" r:id="rId5"/>
    <p:sldId id="259" r:id="rId6"/>
    <p:sldId id="260" r:id="rId7"/>
    <p:sldId id="261" r:id="rId8"/>
    <p:sldId id="280" r:id="rId9"/>
    <p:sldId id="281" r:id="rId10"/>
    <p:sldId id="282" r:id="rId11"/>
    <p:sldId id="283" r:id="rId12"/>
    <p:sldId id="262" r:id="rId13"/>
    <p:sldId id="263" r:id="rId14"/>
    <p:sldId id="264" r:id="rId15"/>
    <p:sldId id="265" r:id="rId16"/>
    <p:sldId id="266" r:id="rId17"/>
    <p:sldId id="267" r:id="rId18"/>
    <p:sldId id="268" r:id="rId19"/>
    <p:sldId id="269" r:id="rId20"/>
    <p:sldId id="270" r:id="rId21"/>
    <p:sldId id="271" r:id="rId22"/>
    <p:sldId id="276"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12/10/2014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12/10/2014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12/10/2014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12/10/2014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12/10/2014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12/10/2014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12/10/2014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12/10/2014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12/10/2014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805" y="937651"/>
            <a:ext cx="8825658" cy="2677648"/>
          </a:xfrm>
        </p:spPr>
        <p:txBody>
          <a:bodyPr/>
          <a:lstStyle/>
          <a:p>
            <a:pPr algn="ctr"/>
            <a:r>
              <a:rPr lang="en-US" dirty="0" smtClean="0"/>
              <a:t>The Titus Family </a:t>
            </a:r>
            <a:br>
              <a:rPr lang="en-US" dirty="0" smtClean="0"/>
            </a:br>
            <a:r>
              <a:rPr lang="en-US" dirty="0" smtClean="0"/>
              <a:t>Trip Around the World</a:t>
            </a:r>
            <a:br>
              <a:rPr lang="en-US" dirty="0" smtClean="0"/>
            </a:br>
            <a:endParaRPr lang="en-US" dirty="0"/>
          </a:p>
        </p:txBody>
      </p:sp>
      <p:sp>
        <p:nvSpPr>
          <p:cNvPr id="4" name="TextBox 3"/>
          <p:cNvSpPr txBox="1"/>
          <p:nvPr/>
        </p:nvSpPr>
        <p:spPr>
          <a:xfrm>
            <a:off x="2393141" y="3905773"/>
            <a:ext cx="7018986" cy="2769989"/>
          </a:xfrm>
          <a:prstGeom prst="rect">
            <a:avLst/>
          </a:prstGeom>
          <a:noFill/>
        </p:spPr>
        <p:txBody>
          <a:bodyPr wrap="square" rtlCol="0">
            <a:spAutoFit/>
          </a:bodyPr>
          <a:lstStyle/>
          <a:p>
            <a:pPr algn="ctr"/>
            <a:endParaRPr lang="en-US" b="1" dirty="0" smtClean="0"/>
          </a:p>
          <a:p>
            <a:pPr algn="ctr"/>
            <a:endParaRPr lang="en-US" b="1" dirty="0"/>
          </a:p>
          <a:p>
            <a:pPr algn="ctr"/>
            <a:endParaRPr lang="en-US" b="1" dirty="0" smtClean="0"/>
          </a:p>
          <a:p>
            <a:pPr algn="ctr"/>
            <a:endParaRPr lang="en-US" b="1" dirty="0" smtClean="0"/>
          </a:p>
          <a:p>
            <a:pPr algn="ctr"/>
            <a:endParaRPr lang="en-US" b="1" dirty="0" smtClean="0"/>
          </a:p>
          <a:p>
            <a:pPr algn="ctr"/>
            <a:r>
              <a:rPr lang="en-US" b="1" dirty="0" smtClean="0"/>
              <a:t>By: Charles Titus, MPA</a:t>
            </a:r>
          </a:p>
          <a:p>
            <a:pPr algn="ctr"/>
            <a:r>
              <a:rPr lang="en-US" sz="1600" dirty="0"/>
              <a:t>GEOG101 I014 Fall 14: </a:t>
            </a:r>
            <a:endParaRPr lang="en-US" sz="1600" dirty="0" smtClean="0"/>
          </a:p>
          <a:p>
            <a:pPr algn="ctr"/>
            <a:r>
              <a:rPr lang="en-US" sz="1600" dirty="0" smtClean="0"/>
              <a:t>GEOG101 </a:t>
            </a:r>
            <a:r>
              <a:rPr lang="en-US" sz="1600" dirty="0"/>
              <a:t>Introduction to </a:t>
            </a:r>
            <a:r>
              <a:rPr lang="en-US" sz="1600" dirty="0" smtClean="0"/>
              <a:t>Geography</a:t>
            </a:r>
          </a:p>
          <a:p>
            <a:pPr algn="ctr"/>
            <a:r>
              <a:rPr lang="en-US" sz="1600" dirty="0" smtClean="0"/>
              <a:t>American Public University System</a:t>
            </a:r>
            <a:endParaRPr lang="en-US" sz="1600" dirty="0"/>
          </a:p>
          <a:p>
            <a:pPr algn="ctr"/>
            <a:endParaRPr lang="en-US" dirty="0"/>
          </a:p>
        </p:txBody>
      </p:sp>
      <p:pic>
        <p:nvPicPr>
          <p:cNvPr id="6" name="Picture 5"/>
          <p:cNvPicPr>
            <a:picLocks noChangeAspect="1"/>
          </p:cNvPicPr>
          <p:nvPr/>
        </p:nvPicPr>
        <p:blipFill>
          <a:blip r:embed="rId2"/>
          <a:stretch>
            <a:fillRect/>
          </a:stretch>
        </p:blipFill>
        <p:spPr>
          <a:xfrm>
            <a:off x="4168692" y="2753248"/>
            <a:ext cx="3686175" cy="2305050"/>
          </a:xfrm>
          <a:prstGeom prst="rect">
            <a:avLst/>
          </a:prstGeom>
        </p:spPr>
      </p:pic>
    </p:spTree>
    <p:extLst>
      <p:ext uri="{BB962C8B-B14F-4D97-AF65-F5344CB8AC3E}">
        <p14:creationId xmlns:p14="http://schemas.microsoft.com/office/powerpoint/2010/main" val="1321814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What traits and practices make this culture distinct unique</a:t>
            </a:r>
            <a:r>
              <a:rPr lang="en-US" sz="2800" b="1" dirty="0" smtClean="0"/>
              <a:t>?</a:t>
            </a:r>
            <a:endParaRPr lang="en-US" dirty="0"/>
          </a:p>
        </p:txBody>
      </p:sp>
      <p:sp>
        <p:nvSpPr>
          <p:cNvPr id="3" name="Content Placeholder 2"/>
          <p:cNvSpPr>
            <a:spLocks noGrp="1"/>
          </p:cNvSpPr>
          <p:nvPr>
            <p:ph idx="1"/>
          </p:nvPr>
        </p:nvSpPr>
        <p:spPr>
          <a:xfrm>
            <a:off x="1664110" y="2863273"/>
            <a:ext cx="8761412" cy="3416300"/>
          </a:xfrm>
        </p:spPr>
        <p:txBody>
          <a:bodyPr>
            <a:normAutofit/>
          </a:bodyPr>
          <a:lstStyle/>
          <a:p>
            <a:pPr marL="0" indent="0">
              <a:buNone/>
            </a:pPr>
            <a:r>
              <a:rPr lang="en-US" sz="2400" dirty="0" smtClean="0"/>
              <a:t>One </a:t>
            </a:r>
            <a:r>
              <a:rPr lang="en-US" sz="2400" dirty="0"/>
              <a:t>of the practices that make this culture unique is their view on joining the EU.  The majority of the country of Moldova voted to join the EU.  However, the people of </a:t>
            </a:r>
            <a:r>
              <a:rPr lang="en-US" sz="2400" dirty="0" err="1"/>
              <a:t>Gagauzia</a:t>
            </a:r>
            <a:r>
              <a:rPr lang="en-US" sz="2400" dirty="0"/>
              <a:t> voted against the joining of the EU (</a:t>
            </a:r>
            <a:r>
              <a:rPr lang="en-US" sz="2400" dirty="0" err="1"/>
              <a:t>Rinna</a:t>
            </a:r>
            <a:r>
              <a:rPr lang="en-US" sz="2400" dirty="0"/>
              <a:t>, 2014).  </a:t>
            </a:r>
          </a:p>
        </p:txBody>
      </p:sp>
    </p:spTree>
    <p:extLst>
      <p:ext uri="{BB962C8B-B14F-4D97-AF65-F5344CB8AC3E}">
        <p14:creationId xmlns:p14="http://schemas.microsoft.com/office/powerpoint/2010/main" val="1839971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How is this culture connected to the geographic landscape where it is found</a:t>
            </a:r>
            <a:r>
              <a:rPr lang="en-US" sz="2800" b="1" dirty="0" smtClean="0"/>
              <a:t>?</a:t>
            </a:r>
            <a:endParaRPr lang="en-US" dirty="0"/>
          </a:p>
        </p:txBody>
      </p:sp>
      <p:sp>
        <p:nvSpPr>
          <p:cNvPr id="3" name="Content Placeholder 2"/>
          <p:cNvSpPr>
            <a:spLocks noGrp="1"/>
          </p:cNvSpPr>
          <p:nvPr>
            <p:ph idx="1"/>
          </p:nvPr>
        </p:nvSpPr>
        <p:spPr>
          <a:xfrm>
            <a:off x="1747236" y="2780146"/>
            <a:ext cx="8761412" cy="3416300"/>
          </a:xfrm>
        </p:spPr>
        <p:txBody>
          <a:bodyPr/>
          <a:lstStyle/>
          <a:p>
            <a:pPr marL="0" indent="0">
              <a:buNone/>
            </a:pPr>
            <a:r>
              <a:rPr lang="en-US" sz="2400" dirty="0" smtClean="0"/>
              <a:t>When </a:t>
            </a:r>
            <a:r>
              <a:rPr lang="en-US" sz="2400" dirty="0"/>
              <a:t>looking at the </a:t>
            </a:r>
            <a:r>
              <a:rPr lang="en-US" sz="2400" dirty="0" err="1"/>
              <a:t>Gagauzia</a:t>
            </a:r>
            <a:r>
              <a:rPr lang="en-US" sz="2400" dirty="0"/>
              <a:t> people it is important to point out that 80% of the people that live in </a:t>
            </a:r>
            <a:r>
              <a:rPr lang="en-US" sz="2400" dirty="0" err="1"/>
              <a:t>Gagauzia</a:t>
            </a:r>
            <a:r>
              <a:rPr lang="en-US" sz="2400" dirty="0"/>
              <a:t> speak the </a:t>
            </a:r>
            <a:r>
              <a:rPr lang="en-US" sz="2400" dirty="0" err="1"/>
              <a:t>Gaguaz</a:t>
            </a:r>
            <a:r>
              <a:rPr lang="en-US" sz="2400" dirty="0"/>
              <a:t> language.  They are connected because the majority of the people that live in this area are of the </a:t>
            </a:r>
            <a:r>
              <a:rPr lang="en-US" sz="2400" dirty="0" err="1"/>
              <a:t>Gaganzia</a:t>
            </a:r>
            <a:r>
              <a:rPr lang="en-US" sz="2400" dirty="0"/>
              <a:t> culture and speak the </a:t>
            </a:r>
            <a:r>
              <a:rPr lang="en-US" sz="2400" dirty="0" err="1"/>
              <a:t>Gagauzia</a:t>
            </a:r>
            <a:r>
              <a:rPr lang="en-US" sz="2400" dirty="0"/>
              <a:t> language (</a:t>
            </a:r>
            <a:r>
              <a:rPr lang="en-US" sz="2400" dirty="0" err="1"/>
              <a:t>Rinna</a:t>
            </a:r>
            <a:r>
              <a:rPr lang="en-US" sz="2400" dirty="0"/>
              <a:t>, 2014).       </a:t>
            </a:r>
          </a:p>
          <a:p>
            <a:endParaRPr lang="en-US" dirty="0"/>
          </a:p>
          <a:p>
            <a:endParaRPr lang="en-US" dirty="0"/>
          </a:p>
          <a:p>
            <a:endParaRPr lang="en-US" dirty="0"/>
          </a:p>
        </p:txBody>
      </p:sp>
    </p:spTree>
    <p:extLst>
      <p:ext uri="{BB962C8B-B14F-4D97-AF65-F5344CB8AC3E}">
        <p14:creationId xmlns:p14="http://schemas.microsoft.com/office/powerpoint/2010/main" val="2496594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a:r>
            <a:br>
              <a:rPr lang="en-US" b="1" dirty="0" smtClean="0"/>
            </a:br>
            <a:r>
              <a:rPr lang="en-US" dirty="0" smtClean="0"/>
              <a:t>Kiev, Ukraine </a:t>
            </a:r>
            <a:br>
              <a:rPr lang="en-US" dirty="0" smtClean="0"/>
            </a:br>
            <a:r>
              <a:rPr lang="en-US" dirty="0" smtClean="0"/>
              <a:t>(Capital</a:t>
            </a:r>
            <a:r>
              <a:rPr lang="en-US" dirty="0"/>
              <a:t>) </a:t>
            </a:r>
            <a:br>
              <a:rPr lang="en-US" dirty="0"/>
            </a:br>
            <a:endParaRPr lang="en-US" dirty="0"/>
          </a:p>
        </p:txBody>
      </p:sp>
      <p:sp>
        <p:nvSpPr>
          <p:cNvPr id="3" name="Content Placeholder 2"/>
          <p:cNvSpPr>
            <a:spLocks noGrp="1"/>
          </p:cNvSpPr>
          <p:nvPr>
            <p:ph idx="1"/>
          </p:nvPr>
        </p:nvSpPr>
        <p:spPr>
          <a:xfrm>
            <a:off x="644238" y="2814056"/>
            <a:ext cx="5112326" cy="3450148"/>
          </a:xfrm>
        </p:spPr>
        <p:txBody>
          <a:bodyPr>
            <a:normAutofit/>
          </a:bodyPr>
          <a:lstStyle/>
          <a:p>
            <a:pPr marL="0" indent="0">
              <a:buNone/>
            </a:pPr>
            <a:r>
              <a:rPr lang="en-US" sz="2400" dirty="0"/>
              <a:t>The reason why I have chosen </a:t>
            </a:r>
            <a:r>
              <a:rPr lang="en-US" sz="2400" dirty="0" smtClean="0"/>
              <a:t>Kiev, </a:t>
            </a:r>
            <a:r>
              <a:rPr lang="en-US" sz="2400" dirty="0"/>
              <a:t>which is located in </a:t>
            </a:r>
            <a:r>
              <a:rPr lang="en-US" sz="2400" dirty="0" smtClean="0"/>
              <a:t>Ukraine, </a:t>
            </a:r>
            <a:r>
              <a:rPr lang="en-US" sz="2400" dirty="0"/>
              <a:t>is because I love to study other countries political atmosphere.  I have a B.A. in </a:t>
            </a:r>
            <a:r>
              <a:rPr lang="en-US" sz="2400" dirty="0" smtClean="0"/>
              <a:t>Political </a:t>
            </a:r>
            <a:r>
              <a:rPr lang="en-US" sz="2400" dirty="0"/>
              <a:t>S</a:t>
            </a:r>
            <a:r>
              <a:rPr lang="en-US" sz="2400" dirty="0" smtClean="0"/>
              <a:t>cience </a:t>
            </a:r>
            <a:r>
              <a:rPr lang="en-US" sz="2400" dirty="0"/>
              <a:t>and a Master’s degree in Public </a:t>
            </a:r>
            <a:r>
              <a:rPr lang="en-US" sz="2400" dirty="0" smtClean="0"/>
              <a:t>Administration. I </a:t>
            </a:r>
            <a:r>
              <a:rPr lang="en-US" sz="2400" dirty="0"/>
              <a:t>have always loved to study anything that has to do with these two topics.  </a:t>
            </a:r>
          </a:p>
        </p:txBody>
      </p:sp>
      <p:pic>
        <p:nvPicPr>
          <p:cNvPr id="24" name="Picture 23"/>
          <p:cNvPicPr>
            <a:picLocks noChangeAspect="1"/>
          </p:cNvPicPr>
          <p:nvPr/>
        </p:nvPicPr>
        <p:blipFill>
          <a:blip r:embed="rId2"/>
          <a:stretch>
            <a:fillRect/>
          </a:stretch>
        </p:blipFill>
        <p:spPr>
          <a:xfrm>
            <a:off x="6578086" y="3142645"/>
            <a:ext cx="5321994" cy="2768235"/>
          </a:xfrm>
          <a:prstGeom prst="rect">
            <a:avLst/>
          </a:prstGeom>
        </p:spPr>
      </p:pic>
      <p:sp>
        <p:nvSpPr>
          <p:cNvPr id="25" name="TextBox 24"/>
          <p:cNvSpPr txBox="1"/>
          <p:nvPr/>
        </p:nvSpPr>
        <p:spPr>
          <a:xfrm>
            <a:off x="7212169" y="2524259"/>
            <a:ext cx="4018208" cy="338554"/>
          </a:xfrm>
          <a:prstGeom prst="rect">
            <a:avLst/>
          </a:prstGeom>
          <a:noFill/>
        </p:spPr>
        <p:txBody>
          <a:bodyPr wrap="square" rtlCol="0">
            <a:spAutoFit/>
          </a:bodyPr>
          <a:lstStyle/>
          <a:p>
            <a:pPr algn="ctr"/>
            <a:r>
              <a:rPr lang="en-US" sz="1600" dirty="0" smtClean="0"/>
              <a:t>Map of the city of Kiev:</a:t>
            </a:r>
            <a:endParaRPr lang="en-US" sz="1600" dirty="0"/>
          </a:p>
        </p:txBody>
      </p:sp>
      <p:sp>
        <p:nvSpPr>
          <p:cNvPr id="26" name="TextBox 25"/>
          <p:cNvSpPr txBox="1"/>
          <p:nvPr/>
        </p:nvSpPr>
        <p:spPr>
          <a:xfrm>
            <a:off x="7044744" y="6078828"/>
            <a:ext cx="4417453" cy="276999"/>
          </a:xfrm>
          <a:prstGeom prst="rect">
            <a:avLst/>
          </a:prstGeom>
          <a:noFill/>
        </p:spPr>
        <p:txBody>
          <a:bodyPr wrap="square" rtlCol="0">
            <a:spAutoFit/>
          </a:bodyPr>
          <a:lstStyle/>
          <a:p>
            <a:pPr algn="ctr"/>
            <a:r>
              <a:rPr lang="en-US" sz="1200" dirty="0" smtClean="0"/>
              <a:t>Photo from: Map of Ukraine, 2014).</a:t>
            </a:r>
            <a:endParaRPr lang="en-US" sz="1200" dirty="0"/>
          </a:p>
        </p:txBody>
      </p:sp>
    </p:spTree>
    <p:extLst>
      <p:ext uri="{BB962C8B-B14F-4D97-AF65-F5344CB8AC3E}">
        <p14:creationId xmlns:p14="http://schemas.microsoft.com/office/powerpoint/2010/main" val="2595621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Site</a:t>
            </a:r>
            <a:endParaRPr lang="en-US" dirty="0"/>
          </a:p>
        </p:txBody>
      </p:sp>
      <p:sp>
        <p:nvSpPr>
          <p:cNvPr id="3" name="Content Placeholder 2"/>
          <p:cNvSpPr>
            <a:spLocks noGrp="1"/>
          </p:cNvSpPr>
          <p:nvPr>
            <p:ph idx="1"/>
          </p:nvPr>
        </p:nvSpPr>
        <p:spPr>
          <a:xfrm>
            <a:off x="1612155" y="2665846"/>
            <a:ext cx="8761412" cy="3416300"/>
          </a:xfrm>
        </p:spPr>
        <p:txBody>
          <a:bodyPr/>
          <a:lstStyle/>
          <a:p>
            <a:pPr marL="0" indent="0">
              <a:buNone/>
            </a:pPr>
            <a:r>
              <a:rPr lang="en-US" sz="2400" dirty="0"/>
              <a:t>K</a:t>
            </a:r>
            <a:r>
              <a:rPr lang="en-US" sz="2400" dirty="0" smtClean="0"/>
              <a:t>iev </a:t>
            </a:r>
            <a:r>
              <a:rPr lang="en-US" sz="2400" dirty="0"/>
              <a:t>is the capital of Ukraine.  Kiev is located on the Dnepr River and has an estimated population of 3 million people (Optima Tours, 2014).  Kiev has a very long history and “the golden age of Kiev falls on the 11</a:t>
            </a:r>
            <a:r>
              <a:rPr lang="en-US" sz="2400" baseline="30000" dirty="0"/>
              <a:t>th</a:t>
            </a:r>
            <a:r>
              <a:rPr lang="en-US" sz="2400" dirty="0"/>
              <a:t>-12</a:t>
            </a:r>
            <a:r>
              <a:rPr lang="en-US" sz="2400" baseline="30000" dirty="0"/>
              <a:t>th</a:t>
            </a:r>
            <a:r>
              <a:rPr lang="en-US" sz="2400" dirty="0"/>
              <a:t> centuries, when Kiev </a:t>
            </a:r>
            <a:r>
              <a:rPr lang="en-US" sz="2400" dirty="0" err="1"/>
              <a:t>Rus</a:t>
            </a:r>
            <a:r>
              <a:rPr lang="en-US" sz="2400" dirty="0"/>
              <a:t> was a powerful state, the center of trading routes between the Baltic and the Mediterranean.” (Optima Tours, 2014).  It was founded on the Dnepr River which allowed it </a:t>
            </a:r>
            <a:r>
              <a:rPr lang="en-US" sz="2400" dirty="0" smtClean="0"/>
              <a:t>to use the river </a:t>
            </a:r>
            <a:r>
              <a:rPr lang="en-US" sz="2400" dirty="0"/>
              <a:t>to receive and ship </a:t>
            </a:r>
            <a:r>
              <a:rPr lang="en-US" sz="2400" dirty="0" smtClean="0"/>
              <a:t>goods. </a:t>
            </a:r>
            <a:r>
              <a:rPr lang="en-US" dirty="0" smtClean="0"/>
              <a:t>   </a:t>
            </a:r>
            <a:endParaRPr lang="en-US" dirty="0"/>
          </a:p>
          <a:p>
            <a:endParaRPr lang="en-US" dirty="0"/>
          </a:p>
        </p:txBody>
      </p:sp>
    </p:spTree>
    <p:extLst>
      <p:ext uri="{BB962C8B-B14F-4D97-AF65-F5344CB8AC3E}">
        <p14:creationId xmlns:p14="http://schemas.microsoft.com/office/powerpoint/2010/main" val="2037099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Situation</a:t>
            </a:r>
            <a:endParaRPr lang="en-US" dirty="0"/>
          </a:p>
        </p:txBody>
      </p:sp>
      <p:sp>
        <p:nvSpPr>
          <p:cNvPr id="3" name="Content Placeholder 2"/>
          <p:cNvSpPr>
            <a:spLocks noGrp="1"/>
          </p:cNvSpPr>
          <p:nvPr>
            <p:ph idx="1"/>
          </p:nvPr>
        </p:nvSpPr>
        <p:spPr>
          <a:xfrm>
            <a:off x="1747234" y="2582719"/>
            <a:ext cx="8903447" cy="3683000"/>
          </a:xfrm>
        </p:spPr>
        <p:txBody>
          <a:bodyPr>
            <a:normAutofit fontScale="92500"/>
          </a:bodyPr>
          <a:lstStyle/>
          <a:p>
            <a:pPr marL="0" indent="0">
              <a:buNone/>
            </a:pPr>
            <a:r>
              <a:rPr lang="en-US" sz="2400" dirty="0"/>
              <a:t>The situation of Kiev is very important to understand.  De </a:t>
            </a:r>
            <a:r>
              <a:rPr lang="en-US" sz="2400" dirty="0" err="1"/>
              <a:t>Blij</a:t>
            </a:r>
            <a:r>
              <a:rPr lang="en-US" sz="2400" dirty="0"/>
              <a:t>, Muller, </a:t>
            </a:r>
            <a:r>
              <a:rPr lang="en-US" sz="2400" dirty="0" err="1"/>
              <a:t>Nijman</a:t>
            </a:r>
            <a:r>
              <a:rPr lang="en-US" sz="2400" dirty="0"/>
              <a:t> (2012) pointed out that Ukraine “has access to international shipping lanes, a large resource base, massive farm production, educated and skilled labor, and a large domestic market” (p. 99).  One of the shipping lanes is that of the Dnepr River </a:t>
            </a:r>
            <a:r>
              <a:rPr lang="en-US" sz="2400" dirty="0" smtClean="0"/>
              <a:t>in which </a:t>
            </a:r>
            <a:r>
              <a:rPr lang="en-US" sz="2400" dirty="0"/>
              <a:t>Kiev is </a:t>
            </a:r>
            <a:r>
              <a:rPr lang="en-US" sz="2400" dirty="0" smtClean="0"/>
              <a:t>located. By </a:t>
            </a:r>
            <a:r>
              <a:rPr lang="en-US" sz="2400" dirty="0"/>
              <a:t>understanding this one can see that Kiev and Ukraine as a whole trade with many countries in Europe.  As for </a:t>
            </a:r>
            <a:r>
              <a:rPr lang="en-US" sz="2400" dirty="0" smtClean="0"/>
              <a:t>communications, </a:t>
            </a:r>
            <a:r>
              <a:rPr lang="en-US" sz="2400" dirty="0"/>
              <a:t>Ukraine is wanting to join the European Union.  Thus meaning that it does have communications with the countries that are a part of the EU.       </a:t>
            </a:r>
          </a:p>
          <a:p>
            <a:endParaRPr lang="en-US" dirty="0"/>
          </a:p>
        </p:txBody>
      </p:sp>
    </p:spTree>
    <p:extLst>
      <p:ext uri="{BB962C8B-B14F-4D97-AF65-F5344CB8AC3E}">
        <p14:creationId xmlns:p14="http://schemas.microsoft.com/office/powerpoint/2010/main" val="2595267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makes this city unique, culturally and/or physically</a:t>
            </a:r>
            <a:r>
              <a:rPr lang="en-US" sz="2400" dirty="0" smtClean="0"/>
              <a:t>?</a:t>
            </a:r>
            <a:endParaRPr lang="en-US" dirty="0"/>
          </a:p>
        </p:txBody>
      </p:sp>
      <p:sp>
        <p:nvSpPr>
          <p:cNvPr id="3" name="Content Placeholder 2"/>
          <p:cNvSpPr>
            <a:spLocks noGrp="1"/>
          </p:cNvSpPr>
          <p:nvPr>
            <p:ph idx="1"/>
          </p:nvPr>
        </p:nvSpPr>
        <p:spPr>
          <a:xfrm>
            <a:off x="1653719" y="2894446"/>
            <a:ext cx="8761412" cy="3416300"/>
          </a:xfrm>
        </p:spPr>
        <p:txBody>
          <a:bodyPr/>
          <a:lstStyle/>
          <a:p>
            <a:pPr marL="0" indent="0">
              <a:buNone/>
            </a:pPr>
            <a:r>
              <a:rPr lang="en-US" sz="2400" dirty="0" smtClean="0"/>
              <a:t>What </a:t>
            </a:r>
            <a:r>
              <a:rPr lang="en-US" sz="2400" dirty="0"/>
              <a:t>makes this city so unique is that it is really old.  Kiev is 15 centuries old where it started out as “an ancient settlement of nomadic tribes to one of the largest cities in the world” (Optima Tours, 2014).  Kiev is also known as the mother of the Slavic cities (Optima Tours, 2014</a:t>
            </a:r>
            <a:r>
              <a:rPr lang="en-US" sz="2400" dirty="0" smtClean="0"/>
              <a:t>).  </a:t>
            </a:r>
            <a:endParaRPr lang="en-US" sz="2400" dirty="0"/>
          </a:p>
          <a:p>
            <a:endParaRPr lang="en-US" dirty="0"/>
          </a:p>
        </p:txBody>
      </p:sp>
    </p:spTree>
    <p:extLst>
      <p:ext uri="{BB962C8B-B14F-4D97-AF65-F5344CB8AC3E}">
        <p14:creationId xmlns:p14="http://schemas.microsoft.com/office/powerpoint/2010/main" val="311681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What sort of people live there/go </a:t>
            </a:r>
            <a:r>
              <a:rPr lang="en-US" sz="3200" dirty="0" smtClean="0"/>
              <a:t>there?</a:t>
            </a:r>
            <a:endParaRPr lang="en-US" sz="3200" dirty="0"/>
          </a:p>
        </p:txBody>
      </p:sp>
      <p:sp>
        <p:nvSpPr>
          <p:cNvPr id="3" name="Content Placeholder 2"/>
          <p:cNvSpPr>
            <a:spLocks noGrp="1"/>
          </p:cNvSpPr>
          <p:nvPr>
            <p:ph idx="1"/>
          </p:nvPr>
        </p:nvSpPr>
        <p:spPr>
          <a:xfrm>
            <a:off x="1684891" y="2717800"/>
            <a:ext cx="8761412" cy="3416300"/>
          </a:xfrm>
        </p:spPr>
        <p:txBody>
          <a:bodyPr/>
          <a:lstStyle/>
          <a:p>
            <a:pPr marL="0" indent="0">
              <a:buNone/>
            </a:pPr>
            <a:r>
              <a:rPr lang="en-US" sz="2400" dirty="0" smtClean="0"/>
              <a:t>The </a:t>
            </a:r>
            <a:r>
              <a:rPr lang="en-US" sz="2400" dirty="0"/>
              <a:t>official language of Kiev is Ukrainian.  Which is based off of a Slavic language (Optima Tours, 2014). When looking at the population it was hard to find just the population of Kiev.  However, the population of Ukraine as a whole is about 75% ethnic Ukrainian and the largest minority group is Russians at about 20% (Morris, 2014).    </a:t>
            </a:r>
          </a:p>
          <a:p>
            <a:endParaRPr lang="en-US" dirty="0"/>
          </a:p>
        </p:txBody>
      </p:sp>
    </p:spTree>
    <p:extLst>
      <p:ext uri="{BB962C8B-B14F-4D97-AF65-F5344CB8AC3E}">
        <p14:creationId xmlns:p14="http://schemas.microsoft.com/office/powerpoint/2010/main" val="104847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Major economic activities?</a:t>
            </a:r>
          </a:p>
        </p:txBody>
      </p:sp>
      <p:sp>
        <p:nvSpPr>
          <p:cNvPr id="3" name="Content Placeholder 2"/>
          <p:cNvSpPr>
            <a:spLocks noGrp="1"/>
          </p:cNvSpPr>
          <p:nvPr>
            <p:ph idx="1"/>
          </p:nvPr>
        </p:nvSpPr>
        <p:spPr>
          <a:xfrm>
            <a:off x="1726455" y="2655455"/>
            <a:ext cx="8761412" cy="3416300"/>
          </a:xfrm>
        </p:spPr>
        <p:txBody>
          <a:bodyPr/>
          <a:lstStyle/>
          <a:p>
            <a:pPr marL="0" indent="0">
              <a:buNone/>
            </a:pPr>
            <a:r>
              <a:rPr lang="en-US" sz="2400" dirty="0" smtClean="0"/>
              <a:t>Kiev </a:t>
            </a:r>
            <a:r>
              <a:rPr lang="en-US" sz="2400" dirty="0"/>
              <a:t>is a considered to be the leading industrial center of Ukraine.  When looking at the economic activities it is important to look at the major industries of this Kiev which include large food processing, the manufacture of machinery and tools, building materials, and textiles (Optima Tours, 2014).  As a result of all of these industries you will find many “new office centers, banks, trade exhibition centers and other commercial enterprises” (Optima Tours, 2014).  </a:t>
            </a:r>
          </a:p>
          <a:p>
            <a:endParaRPr lang="en-US" dirty="0"/>
          </a:p>
        </p:txBody>
      </p:sp>
    </p:spTree>
    <p:extLst>
      <p:ext uri="{BB962C8B-B14F-4D97-AF65-F5344CB8AC3E}">
        <p14:creationId xmlns:p14="http://schemas.microsoft.com/office/powerpoint/2010/main" val="768139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San River</a:t>
            </a:r>
            <a:br>
              <a:rPr lang="en-US" dirty="0" smtClean="0"/>
            </a:br>
            <a:r>
              <a:rPr lang="en-US" dirty="0" smtClean="0"/>
              <a:t>(Landform)</a:t>
            </a:r>
            <a:endParaRPr lang="en-US" dirty="0"/>
          </a:p>
        </p:txBody>
      </p:sp>
      <p:sp>
        <p:nvSpPr>
          <p:cNvPr id="3" name="Content Placeholder 2"/>
          <p:cNvSpPr>
            <a:spLocks noGrp="1"/>
          </p:cNvSpPr>
          <p:nvPr>
            <p:ph idx="1"/>
          </p:nvPr>
        </p:nvSpPr>
        <p:spPr>
          <a:xfrm>
            <a:off x="1154955" y="2603500"/>
            <a:ext cx="4757472" cy="3616996"/>
          </a:xfrm>
        </p:spPr>
        <p:txBody>
          <a:bodyPr>
            <a:normAutofit/>
          </a:bodyPr>
          <a:lstStyle/>
          <a:p>
            <a:pPr marL="0" indent="0">
              <a:buNone/>
            </a:pPr>
            <a:r>
              <a:rPr lang="en-US" sz="2400" dirty="0" smtClean="0"/>
              <a:t>The reason why we chose to visit the San River is for my wife.  Although I could have picked somewhere I would have enjoyed I do like being married.  So, we picked this place that way my wife can observe the wildlife that would be present here.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670" y="2519580"/>
            <a:ext cx="4088372" cy="3500220"/>
          </a:xfrm>
          <a:prstGeom prst="rect">
            <a:avLst/>
          </a:prstGeom>
        </p:spPr>
      </p:pic>
      <p:sp>
        <p:nvSpPr>
          <p:cNvPr id="5" name="TextBox 4"/>
          <p:cNvSpPr txBox="1"/>
          <p:nvPr/>
        </p:nvSpPr>
        <p:spPr>
          <a:xfrm>
            <a:off x="7508383" y="6220496"/>
            <a:ext cx="3103809" cy="276999"/>
          </a:xfrm>
          <a:prstGeom prst="rect">
            <a:avLst/>
          </a:prstGeom>
          <a:noFill/>
        </p:spPr>
        <p:txBody>
          <a:bodyPr wrap="square" rtlCol="0">
            <a:spAutoFit/>
          </a:bodyPr>
          <a:lstStyle/>
          <a:p>
            <a:r>
              <a:rPr lang="en-US" sz="1200" dirty="0" smtClean="0"/>
              <a:t>Photo from: </a:t>
            </a:r>
            <a:r>
              <a:rPr lang="en-US" sz="1200" dirty="0" err="1" smtClean="0"/>
              <a:t>Ćmakowski</a:t>
            </a:r>
            <a:r>
              <a:rPr lang="en-US" sz="1200" dirty="0" smtClean="0"/>
              <a:t>, 2011.</a:t>
            </a:r>
            <a:endParaRPr lang="en-US" sz="1200" dirty="0"/>
          </a:p>
        </p:txBody>
      </p:sp>
    </p:spTree>
    <p:extLst>
      <p:ext uri="{BB962C8B-B14F-4D97-AF65-F5344CB8AC3E}">
        <p14:creationId xmlns:p14="http://schemas.microsoft.com/office/powerpoint/2010/main" val="2530936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exactly is the landform</a:t>
            </a:r>
            <a:r>
              <a:rPr lang="en-US" dirty="0" smtClean="0"/>
              <a:t>?</a:t>
            </a:r>
            <a:endParaRPr lang="en-US" dirty="0"/>
          </a:p>
        </p:txBody>
      </p:sp>
      <p:sp>
        <p:nvSpPr>
          <p:cNvPr id="3" name="Content Placeholder 2"/>
          <p:cNvSpPr>
            <a:spLocks noGrp="1"/>
          </p:cNvSpPr>
          <p:nvPr>
            <p:ph idx="1"/>
          </p:nvPr>
        </p:nvSpPr>
        <p:spPr>
          <a:xfrm>
            <a:off x="1664109" y="2800928"/>
            <a:ext cx="8761412" cy="3416300"/>
          </a:xfrm>
        </p:spPr>
        <p:txBody>
          <a:bodyPr>
            <a:normAutofit/>
          </a:bodyPr>
          <a:lstStyle/>
          <a:p>
            <a:pPr marL="0" indent="0">
              <a:buNone/>
            </a:pPr>
            <a:r>
              <a:rPr lang="en-US" sz="2400" dirty="0" smtClean="0"/>
              <a:t>For </a:t>
            </a:r>
            <a:r>
              <a:rPr lang="en-US" sz="2400" dirty="0"/>
              <a:t>the Landform that we would visit it would be San River.  It is distinct because they built a dam on it to help keep it from flooding.  San River is a river that is in Poland that has an estimated length of over 440 km (Lucas, 2013).  San River flows into Ukraine.   </a:t>
            </a:r>
          </a:p>
        </p:txBody>
      </p:sp>
    </p:spTree>
    <p:extLst>
      <p:ext uri="{BB962C8B-B14F-4D97-AF65-F5344CB8AC3E}">
        <p14:creationId xmlns:p14="http://schemas.microsoft.com/office/powerpoint/2010/main" val="951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this trip?</a:t>
            </a:r>
            <a:endParaRPr lang="en-US" dirty="0"/>
          </a:p>
        </p:txBody>
      </p:sp>
      <p:sp>
        <p:nvSpPr>
          <p:cNvPr id="3" name="Content Placeholder 2"/>
          <p:cNvSpPr>
            <a:spLocks noGrp="1"/>
          </p:cNvSpPr>
          <p:nvPr>
            <p:ph idx="1"/>
          </p:nvPr>
        </p:nvSpPr>
        <p:spPr>
          <a:xfrm>
            <a:off x="1828799" y="2676237"/>
            <a:ext cx="8752585" cy="3620654"/>
          </a:xfrm>
        </p:spPr>
        <p:txBody>
          <a:bodyPr>
            <a:normAutofit lnSpcReduction="10000"/>
          </a:bodyPr>
          <a:lstStyle/>
          <a:p>
            <a:pPr marL="0" indent="0">
              <a:buNone/>
            </a:pPr>
            <a:r>
              <a:rPr lang="en-US" sz="2400" dirty="0"/>
              <a:t>When </a:t>
            </a:r>
            <a:r>
              <a:rPr lang="en-US" sz="2400" dirty="0" smtClean="0"/>
              <a:t>planning on a trip to take, </a:t>
            </a:r>
            <a:r>
              <a:rPr lang="en-US" sz="2400" dirty="0"/>
              <a:t>I have to take into consideration my interest as well as my wife's </a:t>
            </a:r>
            <a:r>
              <a:rPr lang="en-US" sz="2400" dirty="0" smtClean="0"/>
              <a:t>interest. The majority of my interests are political. I </a:t>
            </a:r>
            <a:r>
              <a:rPr lang="en-US" sz="2400" dirty="0"/>
              <a:t>enjoy getting hands on experience when looking at political matters of other countries.  When looking at my wife's </a:t>
            </a:r>
            <a:r>
              <a:rPr lang="en-US" sz="2400" dirty="0" smtClean="0"/>
              <a:t>interest, </a:t>
            </a:r>
            <a:r>
              <a:rPr lang="en-US" sz="2400" dirty="0"/>
              <a:t>she loves anything to do with wildlife or marine biology.  She is even a high school </a:t>
            </a:r>
            <a:r>
              <a:rPr lang="en-US" sz="2400" dirty="0" smtClean="0"/>
              <a:t>biology teacher.  These things combined is why </a:t>
            </a:r>
            <a:r>
              <a:rPr lang="en-US" sz="2400" dirty="0"/>
              <a:t>I chose the stops on my trip.  Two of the places will be things that I enjoy doing and the other two are things that my wife will enjoy doing.  </a:t>
            </a:r>
          </a:p>
          <a:p>
            <a:endParaRPr lang="en-US" dirty="0"/>
          </a:p>
        </p:txBody>
      </p:sp>
    </p:spTree>
    <p:extLst>
      <p:ext uri="{BB962C8B-B14F-4D97-AF65-F5344CB8AC3E}">
        <p14:creationId xmlns:p14="http://schemas.microsoft.com/office/powerpoint/2010/main" val="643529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What </a:t>
            </a:r>
            <a:r>
              <a:rPr lang="en-US" sz="2800" b="1" dirty="0"/>
              <a:t>major Human-Environment Interaction(s) (HEI) is going on with the landform today?</a:t>
            </a:r>
            <a:endParaRPr lang="en-US" sz="2800" dirty="0"/>
          </a:p>
        </p:txBody>
      </p:sp>
      <p:sp>
        <p:nvSpPr>
          <p:cNvPr id="3" name="Content Placeholder 2"/>
          <p:cNvSpPr>
            <a:spLocks noGrp="1"/>
          </p:cNvSpPr>
          <p:nvPr>
            <p:ph idx="1"/>
          </p:nvPr>
        </p:nvSpPr>
        <p:spPr>
          <a:xfrm>
            <a:off x="1154955" y="2603500"/>
            <a:ext cx="4663954" cy="3475182"/>
          </a:xfrm>
        </p:spPr>
        <p:txBody>
          <a:bodyPr>
            <a:normAutofit fontScale="92500"/>
          </a:bodyPr>
          <a:lstStyle/>
          <a:p>
            <a:pPr marL="0" indent="0">
              <a:buNone/>
            </a:pPr>
            <a:r>
              <a:rPr lang="en-US" sz="2400" dirty="0" smtClean="0"/>
              <a:t>The </a:t>
            </a:r>
            <a:r>
              <a:rPr lang="en-US" sz="2400" dirty="0"/>
              <a:t>Human-Environment Interaction that is taking place on the river is the </a:t>
            </a:r>
            <a:r>
              <a:rPr lang="en-US" sz="2400" dirty="0" err="1"/>
              <a:t>Solina</a:t>
            </a:r>
            <a:r>
              <a:rPr lang="en-US" sz="2400" dirty="0"/>
              <a:t> Dam that was built.  The </a:t>
            </a:r>
            <a:r>
              <a:rPr lang="en-US" sz="2400" dirty="0" err="1"/>
              <a:t>Solina</a:t>
            </a:r>
            <a:r>
              <a:rPr lang="en-US" sz="2400" dirty="0"/>
              <a:t> Dam resulted in the largest artificial lake in Poland to be formed which is known as Lake </a:t>
            </a:r>
            <a:r>
              <a:rPr lang="en-US" sz="2400" dirty="0" err="1"/>
              <a:t>Solina</a:t>
            </a:r>
            <a:r>
              <a:rPr lang="en-US" sz="2400" dirty="0"/>
              <a:t>.  The dam generates power for the people that live near it (</a:t>
            </a:r>
            <a:r>
              <a:rPr lang="en-US" sz="2400" dirty="0" err="1"/>
              <a:t>Triposo</a:t>
            </a:r>
            <a:r>
              <a:rPr lang="en-US" sz="2400" dirty="0"/>
              <a:t>, 2014).    </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453" y="2603500"/>
            <a:ext cx="3962400" cy="2758440"/>
          </a:xfrm>
          <a:prstGeom prst="rect">
            <a:avLst/>
          </a:prstGeom>
        </p:spPr>
      </p:pic>
      <p:sp>
        <p:nvSpPr>
          <p:cNvPr id="5" name="TextBox 4"/>
          <p:cNvSpPr txBox="1"/>
          <p:nvPr/>
        </p:nvSpPr>
        <p:spPr>
          <a:xfrm>
            <a:off x="7410183" y="5612701"/>
            <a:ext cx="3425780" cy="369332"/>
          </a:xfrm>
          <a:prstGeom prst="rect">
            <a:avLst/>
          </a:prstGeom>
          <a:noFill/>
        </p:spPr>
        <p:txBody>
          <a:bodyPr wrap="square" rtlCol="0">
            <a:spAutoFit/>
          </a:bodyPr>
          <a:lstStyle/>
          <a:p>
            <a:r>
              <a:rPr lang="en-US" sz="1200" dirty="0" smtClean="0"/>
              <a:t>Photo from: Hedonic, 2011</a:t>
            </a:r>
            <a:r>
              <a:rPr lang="en-US" dirty="0" smtClean="0"/>
              <a:t>.</a:t>
            </a:r>
            <a:endParaRPr lang="en-US" dirty="0"/>
          </a:p>
        </p:txBody>
      </p:sp>
    </p:spTree>
    <p:extLst>
      <p:ext uri="{BB962C8B-B14F-4D97-AF65-F5344CB8AC3E}">
        <p14:creationId xmlns:p14="http://schemas.microsoft.com/office/powerpoint/2010/main" val="1488040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Who are </a:t>
            </a:r>
            <a:r>
              <a:rPr lang="en-US" sz="2800" b="1" dirty="0" smtClean="0"/>
              <a:t>the people/companies/governments </a:t>
            </a:r>
            <a:r>
              <a:rPr lang="en-US" sz="2800" b="1" dirty="0"/>
              <a:t>involved in this HEI</a:t>
            </a:r>
            <a:r>
              <a:rPr lang="en-US" sz="2800" b="1" dirty="0" smtClean="0"/>
              <a:t>?</a:t>
            </a:r>
            <a:endParaRPr lang="en-US" dirty="0"/>
          </a:p>
        </p:txBody>
      </p:sp>
      <p:sp>
        <p:nvSpPr>
          <p:cNvPr id="3" name="Content Placeholder 2"/>
          <p:cNvSpPr>
            <a:spLocks noGrp="1"/>
          </p:cNvSpPr>
          <p:nvPr>
            <p:ph idx="1"/>
          </p:nvPr>
        </p:nvSpPr>
        <p:spPr>
          <a:xfrm>
            <a:off x="1799192" y="2769755"/>
            <a:ext cx="8761412" cy="3416300"/>
          </a:xfrm>
        </p:spPr>
        <p:txBody>
          <a:bodyPr/>
          <a:lstStyle/>
          <a:p>
            <a:pPr marL="0" indent="0">
              <a:buNone/>
            </a:pPr>
            <a:r>
              <a:rPr lang="en-US" sz="2400" dirty="0" smtClean="0"/>
              <a:t>The </a:t>
            </a:r>
            <a:r>
              <a:rPr lang="en-US" sz="2400" dirty="0"/>
              <a:t>companies that are involved in the HEI is PGE </a:t>
            </a:r>
            <a:r>
              <a:rPr lang="en-US" sz="2400" dirty="0" err="1"/>
              <a:t>Energia</a:t>
            </a:r>
            <a:r>
              <a:rPr lang="en-US" sz="2400" dirty="0"/>
              <a:t> </a:t>
            </a:r>
            <a:r>
              <a:rPr lang="en-US" sz="2400" dirty="0" err="1"/>
              <a:t>Odnawialna</a:t>
            </a:r>
            <a:r>
              <a:rPr lang="en-US" sz="2400" dirty="0"/>
              <a:t> S.A., DHV </a:t>
            </a:r>
            <a:r>
              <a:rPr lang="en-US" sz="2400" dirty="0" err="1"/>
              <a:t>Hydroprojekt</a:t>
            </a:r>
            <a:r>
              <a:rPr lang="en-US" sz="2400" dirty="0"/>
              <a:t>, and the country of Poland (DHV </a:t>
            </a:r>
            <a:r>
              <a:rPr lang="en-US" sz="2400" dirty="0" err="1"/>
              <a:t>Hydroprojekt</a:t>
            </a:r>
            <a:r>
              <a:rPr lang="en-US" sz="2400" dirty="0"/>
              <a:t>, 2014).  These three work together to run the </a:t>
            </a:r>
            <a:r>
              <a:rPr lang="en-US" sz="2400" dirty="0" err="1"/>
              <a:t>Solina</a:t>
            </a:r>
            <a:r>
              <a:rPr lang="en-US" sz="2400" dirty="0"/>
              <a:t> Dam.   </a:t>
            </a:r>
          </a:p>
          <a:p>
            <a:endParaRPr lang="en-US" dirty="0"/>
          </a:p>
          <a:p>
            <a:endParaRPr lang="en-US" dirty="0"/>
          </a:p>
        </p:txBody>
      </p:sp>
    </p:spTree>
    <p:extLst>
      <p:ext uri="{BB962C8B-B14F-4D97-AF65-F5344CB8AC3E}">
        <p14:creationId xmlns:p14="http://schemas.microsoft.com/office/powerpoint/2010/main" val="256675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information that is needed:</a:t>
            </a:r>
            <a:endParaRPr lang="en-US" dirty="0"/>
          </a:p>
        </p:txBody>
      </p:sp>
      <p:sp>
        <p:nvSpPr>
          <p:cNvPr id="3" name="Content Placeholder 2"/>
          <p:cNvSpPr>
            <a:spLocks noGrp="1"/>
          </p:cNvSpPr>
          <p:nvPr>
            <p:ph idx="1"/>
          </p:nvPr>
        </p:nvSpPr>
        <p:spPr>
          <a:xfrm>
            <a:off x="592282" y="2545773"/>
            <a:ext cx="11180617" cy="3657599"/>
          </a:xfrm>
        </p:spPr>
        <p:txBody>
          <a:bodyPr>
            <a:noAutofit/>
          </a:bodyPr>
          <a:lstStyle/>
          <a:p>
            <a:pPr marL="0" indent="0">
              <a:buNone/>
            </a:pPr>
            <a:r>
              <a:rPr lang="en-US" sz="2200" dirty="0" smtClean="0"/>
              <a:t>In my wife and my case the best time of year for us to go would be in the month of July.  My wife is a high school teacher and has the entire month of July off each year.  Thus making it the best time of year for us to go.  </a:t>
            </a:r>
          </a:p>
          <a:p>
            <a:pPr marL="0" indent="0">
              <a:buNone/>
            </a:pPr>
            <a:r>
              <a:rPr lang="en-US" sz="2200" dirty="0" smtClean="0"/>
              <a:t>Before we go I would like to research to make sure that there is not a civil war going on in Ukraine.  This way I am not putting my wife or myself in any danger.  </a:t>
            </a:r>
            <a:endParaRPr lang="en-US" sz="2200" dirty="0"/>
          </a:p>
          <a:p>
            <a:pPr marL="0" indent="0">
              <a:buNone/>
            </a:pPr>
            <a:r>
              <a:rPr lang="en-US" sz="2200" dirty="0" smtClean="0"/>
              <a:t>As for food we would want to experience the lifestyle that we are visiting and would want to eat what the native people of the region eat.  We have done this every where we have visited and it has always worked out good for us.   </a:t>
            </a:r>
            <a:endParaRPr lang="en-US" sz="2200" dirty="0"/>
          </a:p>
        </p:txBody>
      </p:sp>
    </p:spTree>
    <p:extLst>
      <p:ext uri="{BB962C8B-B14F-4D97-AF65-F5344CB8AC3E}">
        <p14:creationId xmlns:p14="http://schemas.microsoft.com/office/powerpoint/2010/main" val="4204633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a:t>
            </a:r>
            <a:endParaRPr lang="en-US" b="1" dirty="0"/>
          </a:p>
        </p:txBody>
      </p:sp>
      <p:sp>
        <p:nvSpPr>
          <p:cNvPr id="3" name="Content Placeholder 2"/>
          <p:cNvSpPr>
            <a:spLocks noGrp="1"/>
          </p:cNvSpPr>
          <p:nvPr>
            <p:ph idx="1"/>
          </p:nvPr>
        </p:nvSpPr>
        <p:spPr>
          <a:xfrm>
            <a:off x="1154954" y="2447089"/>
            <a:ext cx="8761412" cy="3785268"/>
          </a:xfrm>
        </p:spPr>
        <p:txBody>
          <a:bodyPr>
            <a:normAutofit fontScale="62500" lnSpcReduction="20000"/>
          </a:bodyPr>
          <a:lstStyle/>
          <a:p>
            <a:pPr marL="0" indent="0">
              <a:buNone/>
            </a:pPr>
            <a:r>
              <a:rPr lang="en-US" sz="1900" dirty="0"/>
              <a:t>Andersen, Andrew. (2005). </a:t>
            </a:r>
            <a:r>
              <a:rPr lang="en-US" sz="1900" dirty="0" err="1"/>
              <a:t>Gagausia</a:t>
            </a:r>
            <a:r>
              <a:rPr lang="en-US" sz="1900" dirty="0"/>
              <a:t>. </a:t>
            </a:r>
            <a:r>
              <a:rPr lang="en-US" sz="1900" i="1" dirty="0"/>
              <a:t>UNPO</a:t>
            </a:r>
            <a:r>
              <a:rPr lang="en-US" sz="1900" dirty="0"/>
              <a:t>. Retrieved December 8, 2014 from </a:t>
            </a:r>
            <a:r>
              <a:rPr lang="en-US" sz="1900" dirty="0" smtClean="0"/>
              <a:t>	http</a:t>
            </a:r>
            <a:r>
              <a:rPr lang="en-US" sz="1900" dirty="0"/>
              <a:t>://www.conflicts.rem33.com/images/moldova/gagauzia.htm</a:t>
            </a:r>
          </a:p>
          <a:p>
            <a:pPr marL="0" indent="0">
              <a:buNone/>
            </a:pPr>
            <a:r>
              <a:rPr lang="en-US" sz="1900" dirty="0" err="1"/>
              <a:t>Ćmakowski</a:t>
            </a:r>
            <a:r>
              <a:rPr lang="en-US" sz="1900" dirty="0"/>
              <a:t>, Tomasz. (2011). The San River - </a:t>
            </a:r>
            <a:r>
              <a:rPr lang="en-US" sz="1900" dirty="0" err="1"/>
              <a:t>Sanok</a:t>
            </a:r>
            <a:r>
              <a:rPr lang="en-US" sz="1900" dirty="0"/>
              <a:t> Pictures. </a:t>
            </a:r>
            <a:r>
              <a:rPr lang="en-US" sz="1900" i="1" dirty="0"/>
              <a:t>Map of Poland</a:t>
            </a:r>
            <a:r>
              <a:rPr lang="en-US" sz="1900" dirty="0"/>
              <a:t>. Retrieved December 8, 2014 from </a:t>
            </a:r>
            <a:r>
              <a:rPr lang="en-US" sz="1900" dirty="0" smtClean="0"/>
              <a:t>	http</a:t>
            </a:r>
            <a:r>
              <a:rPr lang="en-US" sz="1900" dirty="0"/>
              <a:t>://www.mapofpoland.net/Sanok,photo,2330,The-San-River.html</a:t>
            </a:r>
          </a:p>
          <a:p>
            <a:pPr marL="0" indent="0">
              <a:buNone/>
            </a:pPr>
            <a:r>
              <a:rPr lang="en-US" sz="1900" dirty="0"/>
              <a:t>De </a:t>
            </a:r>
            <a:r>
              <a:rPr lang="en-US" sz="1900" dirty="0" err="1"/>
              <a:t>Blij</a:t>
            </a:r>
            <a:r>
              <a:rPr lang="en-US" sz="1900" dirty="0"/>
              <a:t>, H., Muller, P., &amp; </a:t>
            </a:r>
            <a:r>
              <a:rPr lang="en-US" sz="1900" dirty="0" err="1"/>
              <a:t>Nijman</a:t>
            </a:r>
            <a:r>
              <a:rPr lang="en-US" sz="1900" dirty="0"/>
              <a:t>, J. (2012). </a:t>
            </a:r>
            <a:r>
              <a:rPr lang="en-US" sz="1900" i="1" dirty="0"/>
              <a:t>GEOGRAPHY: REALMS REGIONS, AND CONCEPTS </a:t>
            </a:r>
            <a:r>
              <a:rPr lang="en-US" sz="1900" dirty="0"/>
              <a:t>(15th ed.). John Wiley &amp; </a:t>
            </a:r>
            <a:r>
              <a:rPr lang="en-US" sz="1900" dirty="0" smtClean="0"/>
              <a:t>	Sons</a:t>
            </a:r>
            <a:r>
              <a:rPr lang="en-US" sz="1900" dirty="0"/>
              <a:t>.</a:t>
            </a:r>
          </a:p>
          <a:p>
            <a:pPr marL="0" indent="0">
              <a:buNone/>
            </a:pPr>
            <a:r>
              <a:rPr lang="en-US" sz="1900" dirty="0"/>
              <a:t>DHV </a:t>
            </a:r>
            <a:r>
              <a:rPr lang="en-US" sz="1900" dirty="0" err="1"/>
              <a:t>Hydroprojekt</a:t>
            </a:r>
            <a:r>
              <a:rPr lang="en-US" sz="1900" dirty="0"/>
              <a:t>. (2014). Rehabilitation and Modernization of the </a:t>
            </a:r>
            <a:r>
              <a:rPr lang="en-US" sz="1900" dirty="0" err="1"/>
              <a:t>Solina</a:t>
            </a:r>
            <a:r>
              <a:rPr lang="en-US" sz="1900" dirty="0"/>
              <a:t> Dam. Retrieved December 6, 2014. </a:t>
            </a:r>
          </a:p>
          <a:p>
            <a:pPr marL="0" lvl="0" indent="0">
              <a:buNone/>
            </a:pPr>
            <a:r>
              <a:rPr lang="en-US" sz="1900" dirty="0"/>
              <a:t>Hedonic. (2011). Postcards – Hedonic. Retrieved December 8, 2014 from http://</a:t>
            </a:r>
            <a:r>
              <a:rPr lang="en-US" sz="1900" dirty="0" smtClean="0"/>
              <a:t>hedonic-	postcards.blogspot.com/2012_07_01_archive.html</a:t>
            </a:r>
            <a:endParaRPr lang="en-US" sz="1900" dirty="0"/>
          </a:p>
          <a:p>
            <a:pPr marL="0" lvl="0" indent="0">
              <a:buNone/>
            </a:pPr>
            <a:r>
              <a:rPr lang="en-US" sz="1900" dirty="0" err="1"/>
              <a:t>Houle</a:t>
            </a:r>
            <a:r>
              <a:rPr lang="en-US" sz="1900" dirty="0"/>
              <a:t>, David. (2014). Monthly Macro: Baby It’s Cold Outside. </a:t>
            </a:r>
            <a:r>
              <a:rPr lang="en-US" sz="1900" i="1" dirty="0"/>
              <a:t>Season Investment</a:t>
            </a:r>
            <a:r>
              <a:rPr lang="en-US" sz="1900" dirty="0"/>
              <a:t>. Retrieved December 8, 2014 from </a:t>
            </a:r>
            <a:r>
              <a:rPr lang="en-US" sz="1900" dirty="0" smtClean="0"/>
              <a:t>	http</a:t>
            </a:r>
            <a:r>
              <a:rPr lang="en-US" sz="1900" dirty="0"/>
              <a:t>://www.seasoninvestments.com/insights/monthly-macro-baby-its-cold-outside/ </a:t>
            </a:r>
          </a:p>
          <a:p>
            <a:pPr marL="0" lvl="0" indent="0">
              <a:buNone/>
            </a:pPr>
            <a:r>
              <a:rPr lang="en-US" sz="1900" dirty="0"/>
              <a:t>Khan, </a:t>
            </a:r>
            <a:r>
              <a:rPr lang="en-US" sz="1900" dirty="0" err="1"/>
              <a:t>Razib</a:t>
            </a:r>
            <a:r>
              <a:rPr lang="en-US" sz="1900" dirty="0"/>
              <a:t>. (2008). Origins of the </a:t>
            </a:r>
            <a:r>
              <a:rPr lang="en-US" sz="1900" dirty="0" err="1"/>
              <a:t>Gagauz</a:t>
            </a:r>
            <a:r>
              <a:rPr lang="en-US" sz="1900" dirty="0"/>
              <a:t> people: a Turkish Dynamic. </a:t>
            </a:r>
            <a:r>
              <a:rPr lang="en-US" sz="1900" i="1" dirty="0"/>
              <a:t>Discover</a:t>
            </a:r>
            <a:r>
              <a:rPr lang="en-US" sz="1900" dirty="0"/>
              <a:t>. Retrieved December 6, 2014 from </a:t>
            </a:r>
            <a:r>
              <a:rPr lang="en-US" sz="1900" dirty="0" smtClean="0"/>
              <a:t>	http</a:t>
            </a:r>
            <a:r>
              <a:rPr lang="en-US" sz="1900" dirty="0"/>
              <a:t>://blogs.discovermagazine.com/gnxp/2008/12/origins-of-the-gagauz-people-a-turkish-dynamic</a:t>
            </a:r>
            <a:r>
              <a:rPr lang="en-US" sz="1900" dirty="0" smtClean="0"/>
              <a:t>/</a:t>
            </a:r>
          </a:p>
          <a:p>
            <a:pPr marL="0" indent="0">
              <a:buNone/>
            </a:pPr>
            <a:r>
              <a:rPr lang="en-US" sz="1900" dirty="0"/>
              <a:t>Kim, Susanna. (2014). What’s Going On Between Russia and Ukraine? </a:t>
            </a:r>
            <a:r>
              <a:rPr lang="en-US" sz="1900" i="1" dirty="0"/>
              <a:t>ABC News</a:t>
            </a:r>
            <a:r>
              <a:rPr lang="en-US" sz="1900" dirty="0"/>
              <a:t>. Retrieved December 6, </a:t>
            </a:r>
            <a:r>
              <a:rPr lang="en-US" sz="1900" dirty="0" smtClean="0"/>
              <a:t>2014 </a:t>
            </a:r>
            <a:r>
              <a:rPr lang="en-US" sz="1900" dirty="0"/>
              <a:t>from </a:t>
            </a:r>
            <a:r>
              <a:rPr lang="en-US" sz="1900" dirty="0" smtClean="0"/>
              <a:t>  	http</a:t>
            </a:r>
            <a:r>
              <a:rPr lang="en-US" sz="1900" dirty="0"/>
              <a:t>://abcnews.go.com/International/refresher-happening-ukraine-russia/story?id=24605042</a:t>
            </a:r>
            <a:endParaRPr lang="en-US" sz="1900" b="1" dirty="0"/>
          </a:p>
          <a:p>
            <a:pPr lvl="0"/>
            <a:endParaRPr lang="en-US" b="1" dirty="0"/>
          </a:p>
          <a:p>
            <a:endParaRPr lang="en-US" dirty="0"/>
          </a:p>
        </p:txBody>
      </p:sp>
    </p:spTree>
    <p:extLst>
      <p:ext uri="{BB962C8B-B14F-4D97-AF65-F5344CB8AC3E}">
        <p14:creationId xmlns:p14="http://schemas.microsoft.com/office/powerpoint/2010/main" val="30501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Continued</a:t>
            </a:r>
            <a:endParaRPr lang="en-US" dirty="0"/>
          </a:p>
        </p:txBody>
      </p:sp>
      <p:sp>
        <p:nvSpPr>
          <p:cNvPr id="3" name="Content Placeholder 2"/>
          <p:cNvSpPr>
            <a:spLocks noGrp="1"/>
          </p:cNvSpPr>
          <p:nvPr>
            <p:ph idx="1"/>
          </p:nvPr>
        </p:nvSpPr>
        <p:spPr>
          <a:xfrm>
            <a:off x="1395586" y="2495214"/>
            <a:ext cx="8761412" cy="4110121"/>
          </a:xfrm>
        </p:spPr>
        <p:txBody>
          <a:bodyPr>
            <a:normAutofit fontScale="55000" lnSpcReduction="20000"/>
          </a:bodyPr>
          <a:lstStyle/>
          <a:p>
            <a:pPr marL="0" lvl="0" indent="0">
              <a:buNone/>
            </a:pPr>
            <a:r>
              <a:rPr lang="en-US" sz="2200" dirty="0"/>
              <a:t>Kim, Susanna. (2014). What’s Going On Between Russia and Ukraine? </a:t>
            </a:r>
            <a:r>
              <a:rPr lang="en-US" sz="2200" i="1" dirty="0"/>
              <a:t>ABC News</a:t>
            </a:r>
            <a:r>
              <a:rPr lang="en-US" sz="2200" dirty="0"/>
              <a:t>. Retrieved December 6, 2014 from </a:t>
            </a:r>
            <a:r>
              <a:rPr lang="en-US" sz="2200" dirty="0" smtClean="0"/>
              <a:t>	http</a:t>
            </a:r>
            <a:r>
              <a:rPr lang="en-US" sz="2200" dirty="0"/>
              <a:t>://abcnews.go.com/International/refresher-happening-ukraine-russia/story?id=24605042</a:t>
            </a:r>
            <a:endParaRPr lang="en-US" sz="2200" b="1" dirty="0"/>
          </a:p>
          <a:p>
            <a:pPr marL="0" lvl="0" indent="0">
              <a:buNone/>
            </a:pPr>
            <a:r>
              <a:rPr lang="en-US" sz="2200" dirty="0"/>
              <a:t>Lucas, J. (2013). River San. Pioneer </a:t>
            </a:r>
            <a:r>
              <a:rPr lang="en-US" sz="2200" dirty="0" err="1"/>
              <a:t>Flyfishing</a:t>
            </a:r>
            <a:r>
              <a:rPr lang="en-US" sz="2200" dirty="0"/>
              <a:t> Poland Ltd. Retrieved December 6, 2014 from http://fish.pl/?page_id=2  </a:t>
            </a:r>
            <a:endParaRPr lang="en-US" sz="2200" b="1" dirty="0"/>
          </a:p>
          <a:p>
            <a:pPr marL="0" lvl="0" indent="0">
              <a:buNone/>
            </a:pPr>
            <a:r>
              <a:rPr lang="en-US" sz="2200" dirty="0"/>
              <a:t>Map of Ukraine. (2014). Map of Kiev. Retrieved December 8, 2014 from </a:t>
            </a:r>
            <a:r>
              <a:rPr lang="en-US" sz="2200" dirty="0" smtClean="0"/>
              <a:t>	http</a:t>
            </a:r>
            <a:r>
              <a:rPr lang="en-US" sz="2200" dirty="0"/>
              <a:t>://www.mapofukraine.net/kyiv/map_of_kiev.html</a:t>
            </a:r>
          </a:p>
          <a:p>
            <a:pPr marL="0" lvl="0" indent="0">
              <a:buNone/>
            </a:pPr>
            <a:r>
              <a:rPr lang="en-US" sz="2200" dirty="0"/>
              <a:t>Mason, Jeff &amp; Kelly, Lidia. (2014). U.S., EU to Work Together on Tougher Russia Sanctions. </a:t>
            </a:r>
            <a:r>
              <a:rPr lang="en-US" sz="2200" i="1" dirty="0"/>
              <a:t>Reuters</a:t>
            </a:r>
            <a:r>
              <a:rPr lang="en-US" sz="2200" dirty="0"/>
              <a:t>. Retrieved </a:t>
            </a:r>
            <a:r>
              <a:rPr lang="en-US" sz="2200" dirty="0" smtClean="0"/>
              <a:t>	December </a:t>
            </a:r>
            <a:r>
              <a:rPr lang="en-US" sz="2200" dirty="0"/>
              <a:t>6, 2014 http://www.reuters.com/article/2014/03/26/us-ukraine-crisis-idUSBREA2P0VB20140326 </a:t>
            </a:r>
            <a:endParaRPr lang="en-US" sz="2200" b="1" dirty="0"/>
          </a:p>
          <a:p>
            <a:pPr marL="0" lvl="0" indent="0">
              <a:buNone/>
            </a:pPr>
            <a:r>
              <a:rPr lang="en-US" sz="2200" dirty="0"/>
              <a:t>Morris, Jamie. (2014). Ukraine - Language, Culture, Customs and Etiquette. </a:t>
            </a:r>
            <a:r>
              <a:rPr lang="en-US" sz="2200" i="1" dirty="0" err="1"/>
              <a:t>Kwintessential</a:t>
            </a:r>
            <a:r>
              <a:rPr lang="en-US" sz="2200" i="1" dirty="0"/>
              <a:t> Ltd</a:t>
            </a:r>
            <a:r>
              <a:rPr lang="en-US" sz="2200" dirty="0"/>
              <a:t>. Retrieved December </a:t>
            </a:r>
            <a:r>
              <a:rPr lang="en-US" sz="2200" dirty="0" smtClean="0"/>
              <a:t>	6</a:t>
            </a:r>
            <a:r>
              <a:rPr lang="en-US" sz="2200" dirty="0"/>
              <a:t>, 2014 from http://www.kwintessential.co.uk/resources/global-etiquette/ukraine.html</a:t>
            </a:r>
            <a:endParaRPr lang="en-US" sz="2200" b="1" dirty="0"/>
          </a:p>
          <a:p>
            <a:pPr marL="0" indent="0">
              <a:buNone/>
            </a:pPr>
            <a:r>
              <a:rPr lang="en-US" sz="2200" dirty="0"/>
              <a:t>Optima Tours. (2014). Welcome to Kiev. Retrieved December 6, 2014 from http://www.kiev.info/about/index.htm</a:t>
            </a:r>
          </a:p>
          <a:p>
            <a:pPr marL="0" indent="0">
              <a:buNone/>
            </a:pPr>
            <a:r>
              <a:rPr lang="en-US" sz="2200" dirty="0" err="1"/>
              <a:t>Rinna</a:t>
            </a:r>
            <a:r>
              <a:rPr lang="en-US" sz="2200" dirty="0"/>
              <a:t>, Tony. (2014). Moldova, the EU and the </a:t>
            </a:r>
            <a:r>
              <a:rPr lang="en-US" sz="2200" dirty="0" err="1"/>
              <a:t>Gagauzia</a:t>
            </a:r>
            <a:r>
              <a:rPr lang="en-US" sz="2200" dirty="0"/>
              <a:t> Issue. New Eastern Europe. Retrieved December 6, 2014 </a:t>
            </a:r>
            <a:r>
              <a:rPr lang="en-US" sz="2200" dirty="0" smtClean="0"/>
              <a:t>	from </a:t>
            </a:r>
            <a:r>
              <a:rPr lang="en-US" sz="2200" dirty="0"/>
              <a:t>http://neweasterneurope.eu/interviews/1097-moldova-the-eu-and-the-gagauzia-issue  </a:t>
            </a:r>
          </a:p>
          <a:p>
            <a:pPr marL="0" indent="0">
              <a:buNone/>
            </a:pPr>
            <a:r>
              <a:rPr lang="en-US" sz="2200" dirty="0"/>
              <a:t>Simon, Scott. (2014). Half-Year After Takeover, Russia Controls Crimea. </a:t>
            </a:r>
            <a:r>
              <a:rPr lang="en-US" sz="2200" i="1" dirty="0"/>
              <a:t>NPR</a:t>
            </a:r>
            <a:r>
              <a:rPr lang="en-US" sz="2200" dirty="0"/>
              <a:t>. Retrieved December 6, 2014 from </a:t>
            </a:r>
            <a:r>
              <a:rPr lang="en-US" sz="2200" dirty="0" smtClean="0"/>
              <a:t>	http</a:t>
            </a:r>
            <a:r>
              <a:rPr lang="en-US" sz="2200" dirty="0"/>
              <a:t>://www.npr.org/2014/10/11/355340412/half-year-after-takeover-russia-controls-crimea</a:t>
            </a:r>
          </a:p>
          <a:p>
            <a:pPr marL="0" indent="0">
              <a:buNone/>
            </a:pPr>
            <a:r>
              <a:rPr lang="en-US" sz="2200" dirty="0" err="1"/>
              <a:t>Triposo</a:t>
            </a:r>
            <a:r>
              <a:rPr lang="en-US" sz="2200" dirty="0"/>
              <a:t>. (2014). </a:t>
            </a:r>
            <a:r>
              <a:rPr lang="en-US" sz="2200" dirty="0" err="1"/>
              <a:t>Solina</a:t>
            </a:r>
            <a:r>
              <a:rPr lang="en-US" sz="2200" dirty="0"/>
              <a:t> Dam. Retrieved December 6, 2014 from http://www.triposo.com/poi/Solina_Dam</a:t>
            </a:r>
          </a:p>
          <a:p>
            <a:pPr marL="0" indent="0">
              <a:buNone/>
            </a:pPr>
            <a:r>
              <a:rPr lang="en-US" sz="2200" dirty="0"/>
              <a:t>Woods, Alan. (2014). Russia, Ukraine and the West: Will there be war? </a:t>
            </a:r>
            <a:r>
              <a:rPr lang="en-US" sz="2200" i="1" dirty="0"/>
              <a:t>Marxism</a:t>
            </a:r>
            <a:r>
              <a:rPr lang="en-US" sz="2200" dirty="0"/>
              <a:t>. Retrieved December 8, 2014 from </a:t>
            </a:r>
            <a:r>
              <a:rPr lang="en-US" sz="2200" dirty="0" smtClean="0"/>
              <a:t>	http</a:t>
            </a:r>
            <a:r>
              <a:rPr lang="en-US" sz="2200" dirty="0"/>
              <a:t>://www.marxist.com/russia-ukraine-and-the-west-will-there-be-war.htm</a:t>
            </a:r>
          </a:p>
          <a:p>
            <a:endParaRPr lang="en-US" dirty="0"/>
          </a:p>
        </p:txBody>
      </p:sp>
    </p:spTree>
    <p:extLst>
      <p:ext uri="{BB962C8B-B14F-4D97-AF65-F5344CB8AC3E}">
        <p14:creationId xmlns:p14="http://schemas.microsoft.com/office/powerpoint/2010/main" val="1166223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55293" y="581747"/>
            <a:ext cx="7291388" cy="5851525"/>
          </a:xfrm>
        </p:spPr>
      </p:pic>
      <p:sp>
        <p:nvSpPr>
          <p:cNvPr id="5" name="Oval 4"/>
          <p:cNvSpPr/>
          <p:nvPr/>
        </p:nvSpPr>
        <p:spPr>
          <a:xfrm>
            <a:off x="5821251" y="4975588"/>
            <a:ext cx="283335" cy="231819"/>
          </a:xfrm>
          <a:prstGeom prst="ellipse">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1</a:t>
            </a:r>
            <a:endParaRPr lang="en-US" sz="1200" dirty="0">
              <a:solidFill>
                <a:schemeClr val="bg1"/>
              </a:solidFill>
            </a:endParaRPr>
          </a:p>
        </p:txBody>
      </p:sp>
      <p:sp>
        <p:nvSpPr>
          <p:cNvPr id="6" name="Oval 5"/>
          <p:cNvSpPr/>
          <p:nvPr/>
        </p:nvSpPr>
        <p:spPr>
          <a:xfrm>
            <a:off x="4640001" y="2132292"/>
            <a:ext cx="321972" cy="27045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7" name="Oval 6"/>
          <p:cNvSpPr/>
          <p:nvPr/>
        </p:nvSpPr>
        <p:spPr>
          <a:xfrm>
            <a:off x="1419725" y="1997241"/>
            <a:ext cx="234145" cy="189367"/>
          </a:xfrm>
          <a:prstGeom prst="ellipse">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8" name="Oval 7"/>
          <p:cNvSpPr/>
          <p:nvPr/>
        </p:nvSpPr>
        <p:spPr>
          <a:xfrm>
            <a:off x="3850105" y="4491790"/>
            <a:ext cx="256674" cy="22459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9" name="TextBox 8"/>
          <p:cNvSpPr txBox="1"/>
          <p:nvPr/>
        </p:nvSpPr>
        <p:spPr>
          <a:xfrm>
            <a:off x="8651405" y="2388094"/>
            <a:ext cx="3236245" cy="2585323"/>
          </a:xfrm>
          <a:prstGeom prst="rect">
            <a:avLst/>
          </a:prstGeom>
          <a:noFill/>
        </p:spPr>
        <p:txBody>
          <a:bodyPr wrap="square" rtlCol="0">
            <a:spAutoFit/>
          </a:bodyPr>
          <a:lstStyle/>
          <a:p>
            <a:r>
              <a:rPr lang="en-US" sz="2000" u="sng" dirty="0" smtClean="0"/>
              <a:t>Trip to Ukraine, Poland, and Moldova</a:t>
            </a:r>
          </a:p>
          <a:p>
            <a:endParaRPr lang="en-US" dirty="0"/>
          </a:p>
          <a:p>
            <a:r>
              <a:rPr lang="en-US" sz="1600" b="1" dirty="0" smtClean="0"/>
              <a:t>Trip Stops</a:t>
            </a:r>
            <a:r>
              <a:rPr lang="en-US" sz="1400" b="1" dirty="0" smtClean="0"/>
              <a:t>:</a:t>
            </a:r>
          </a:p>
          <a:p>
            <a:endParaRPr lang="en-US" dirty="0"/>
          </a:p>
          <a:p>
            <a:r>
              <a:rPr lang="en-US" sz="1400" dirty="0" smtClean="0"/>
              <a:t>1. Border Issue – Crimean Peninsula </a:t>
            </a:r>
          </a:p>
          <a:p>
            <a:r>
              <a:rPr lang="en-US" sz="1400" dirty="0" smtClean="0"/>
              <a:t>2. Local Culture – </a:t>
            </a:r>
            <a:r>
              <a:rPr lang="en-US" sz="1400" dirty="0" err="1" smtClean="0"/>
              <a:t>Gagauzia</a:t>
            </a:r>
            <a:r>
              <a:rPr lang="en-US" sz="1400" dirty="0"/>
              <a:t>, </a:t>
            </a:r>
            <a:r>
              <a:rPr lang="en-US" sz="1400" dirty="0" smtClean="0"/>
              <a:t>Moldova</a:t>
            </a:r>
          </a:p>
          <a:p>
            <a:r>
              <a:rPr lang="en-US" sz="1400" dirty="0" smtClean="0"/>
              <a:t>3. Capital City – Kiev, Ukraine.</a:t>
            </a:r>
          </a:p>
          <a:p>
            <a:r>
              <a:rPr lang="en-US" sz="1400" dirty="0" smtClean="0"/>
              <a:t>4. Landform – San River</a:t>
            </a:r>
          </a:p>
        </p:txBody>
      </p:sp>
    </p:spTree>
    <p:extLst>
      <p:ext uri="{BB962C8B-B14F-4D97-AF65-F5344CB8AC3E}">
        <p14:creationId xmlns:p14="http://schemas.microsoft.com/office/powerpoint/2010/main" val="1095916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Crimean Peninsula</a:t>
            </a:r>
            <a:br>
              <a:rPr lang="en-US" dirty="0" smtClean="0"/>
            </a:br>
            <a:r>
              <a:rPr lang="en-US" dirty="0" smtClean="0"/>
              <a:t>(Border Issue)</a:t>
            </a:r>
            <a:endParaRPr lang="en-US" dirty="0"/>
          </a:p>
        </p:txBody>
      </p:sp>
      <p:sp>
        <p:nvSpPr>
          <p:cNvPr id="3" name="Content Placeholder 2"/>
          <p:cNvSpPr>
            <a:spLocks noGrp="1"/>
          </p:cNvSpPr>
          <p:nvPr>
            <p:ph idx="1"/>
          </p:nvPr>
        </p:nvSpPr>
        <p:spPr>
          <a:xfrm>
            <a:off x="1154955" y="2603500"/>
            <a:ext cx="5271603" cy="3416300"/>
          </a:xfrm>
        </p:spPr>
        <p:txBody>
          <a:bodyPr>
            <a:normAutofit/>
          </a:bodyPr>
          <a:lstStyle/>
          <a:p>
            <a:pPr marL="0" indent="0">
              <a:buNone/>
            </a:pPr>
            <a:r>
              <a:rPr lang="en-US" sz="2400" dirty="0"/>
              <a:t>The reason why I </a:t>
            </a:r>
            <a:r>
              <a:rPr lang="en-US" sz="2400" dirty="0" smtClean="0"/>
              <a:t>chose the </a:t>
            </a:r>
            <a:r>
              <a:rPr lang="en-US" sz="2400" dirty="0"/>
              <a:t>Crimean Peninsula is because I enjoy following all of the current events that </a:t>
            </a:r>
            <a:r>
              <a:rPr lang="en-US" sz="2400" dirty="0" smtClean="0"/>
              <a:t>are happening around </a:t>
            </a:r>
            <a:r>
              <a:rPr lang="en-US" sz="2400" dirty="0"/>
              <a:t>the world.  The Crimean Peninsula is currently one of the political issues that I have followed very closely over the past year.   </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783" y="2603500"/>
            <a:ext cx="4574369" cy="3425143"/>
          </a:xfrm>
          <a:prstGeom prst="rect">
            <a:avLst/>
          </a:prstGeom>
        </p:spPr>
      </p:pic>
      <p:sp>
        <p:nvSpPr>
          <p:cNvPr id="5" name="TextBox 4"/>
          <p:cNvSpPr txBox="1"/>
          <p:nvPr/>
        </p:nvSpPr>
        <p:spPr>
          <a:xfrm>
            <a:off x="7018987" y="6112781"/>
            <a:ext cx="3361386" cy="276999"/>
          </a:xfrm>
          <a:prstGeom prst="rect">
            <a:avLst/>
          </a:prstGeom>
          <a:noFill/>
        </p:spPr>
        <p:txBody>
          <a:bodyPr wrap="square" rtlCol="0">
            <a:spAutoFit/>
          </a:bodyPr>
          <a:lstStyle/>
          <a:p>
            <a:pPr algn="ctr"/>
            <a:r>
              <a:rPr lang="en-US" sz="1200" dirty="0" smtClean="0"/>
              <a:t>Photo from: </a:t>
            </a:r>
            <a:r>
              <a:rPr lang="en-US" sz="1200" dirty="0" err="1" smtClean="0"/>
              <a:t>Houle</a:t>
            </a:r>
            <a:r>
              <a:rPr lang="en-US" sz="1200" dirty="0" smtClean="0"/>
              <a:t>, 2014. </a:t>
            </a:r>
            <a:endParaRPr lang="en-US" sz="1200" dirty="0"/>
          </a:p>
        </p:txBody>
      </p:sp>
    </p:spTree>
    <p:extLst>
      <p:ext uri="{BB962C8B-B14F-4D97-AF65-F5344CB8AC3E}">
        <p14:creationId xmlns:p14="http://schemas.microsoft.com/office/powerpoint/2010/main" val="1328809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a:t>
            </a:r>
            <a:r>
              <a:rPr lang="en-US" b="1" dirty="0"/>
              <a:t>exactly is the border issue</a:t>
            </a:r>
            <a:r>
              <a:rPr lang="en-US" b="1" dirty="0" smtClean="0"/>
              <a:t>?</a:t>
            </a:r>
            <a:endParaRPr lang="en-US" dirty="0"/>
          </a:p>
        </p:txBody>
      </p:sp>
      <p:sp>
        <p:nvSpPr>
          <p:cNvPr id="3" name="Content Placeholder 2"/>
          <p:cNvSpPr>
            <a:spLocks noGrp="1"/>
          </p:cNvSpPr>
          <p:nvPr>
            <p:ph idx="1"/>
          </p:nvPr>
        </p:nvSpPr>
        <p:spPr>
          <a:xfrm>
            <a:off x="1154953" y="2603500"/>
            <a:ext cx="4576146" cy="3584902"/>
          </a:xfrm>
        </p:spPr>
        <p:txBody>
          <a:bodyPr>
            <a:normAutofit lnSpcReduction="10000"/>
          </a:bodyPr>
          <a:lstStyle/>
          <a:p>
            <a:pPr marL="0" indent="0">
              <a:buNone/>
            </a:pPr>
            <a:r>
              <a:rPr lang="en-US" sz="2400" dirty="0"/>
              <a:t>The border </a:t>
            </a:r>
            <a:r>
              <a:rPr lang="en-US" sz="2400" dirty="0" smtClean="0"/>
              <a:t>issue </a:t>
            </a:r>
            <a:r>
              <a:rPr lang="en-US" sz="2400" dirty="0"/>
              <a:t>is who is going to control the Crimean Peninsula.  Russia earlier this year annexed the Crimean Peninsula as part of Russia.  The reason is because “Putin called the events in Ukraine an illegal coup and ordered troops into Crimea” (Kim, 2014).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573" y="2473415"/>
            <a:ext cx="3658895" cy="3038743"/>
          </a:xfrm>
          <a:prstGeom prst="rect">
            <a:avLst/>
          </a:prstGeom>
        </p:spPr>
      </p:pic>
      <p:sp>
        <p:nvSpPr>
          <p:cNvPr id="6" name="TextBox 5"/>
          <p:cNvSpPr txBox="1"/>
          <p:nvPr/>
        </p:nvSpPr>
        <p:spPr>
          <a:xfrm>
            <a:off x="6555346" y="5911403"/>
            <a:ext cx="3957122" cy="276999"/>
          </a:xfrm>
          <a:prstGeom prst="rect">
            <a:avLst/>
          </a:prstGeom>
          <a:noFill/>
        </p:spPr>
        <p:txBody>
          <a:bodyPr wrap="square" rtlCol="0">
            <a:spAutoFit/>
          </a:bodyPr>
          <a:lstStyle/>
          <a:p>
            <a:pPr algn="ctr"/>
            <a:r>
              <a:rPr lang="en-US" sz="1200" dirty="0" smtClean="0"/>
              <a:t>Photo from: Woods, 2014. </a:t>
            </a:r>
            <a:endParaRPr lang="en-US" sz="1200" dirty="0"/>
          </a:p>
        </p:txBody>
      </p:sp>
    </p:spTree>
    <p:extLst>
      <p:ext uri="{BB962C8B-B14F-4D97-AF65-F5344CB8AC3E}">
        <p14:creationId xmlns:p14="http://schemas.microsoft.com/office/powerpoint/2010/main" val="1031830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a:t>
            </a:r>
            <a:r>
              <a:rPr lang="en-US" b="1" dirty="0"/>
              <a:t>is at stake in the issue</a:t>
            </a:r>
            <a:r>
              <a:rPr lang="en-US" b="1" dirty="0" smtClean="0"/>
              <a:t>?</a:t>
            </a:r>
            <a:endParaRPr lang="en-US" dirty="0"/>
          </a:p>
        </p:txBody>
      </p:sp>
      <p:sp>
        <p:nvSpPr>
          <p:cNvPr id="3" name="Content Placeholder 2"/>
          <p:cNvSpPr>
            <a:spLocks noGrp="1"/>
          </p:cNvSpPr>
          <p:nvPr>
            <p:ph idx="1"/>
          </p:nvPr>
        </p:nvSpPr>
        <p:spPr>
          <a:xfrm>
            <a:off x="1923882" y="2634673"/>
            <a:ext cx="8761412" cy="3416300"/>
          </a:xfrm>
        </p:spPr>
        <p:txBody>
          <a:bodyPr/>
          <a:lstStyle/>
          <a:p>
            <a:pPr marL="0" indent="0">
              <a:buNone/>
            </a:pPr>
            <a:r>
              <a:rPr lang="en-US" sz="2400" dirty="0"/>
              <a:t>What is at stake in the issue is who is going to control Crimean Peninsula.  There are many countries that are involved such as Ukraine, Russia, many nations in the EU and even the United States.  Simon (2014) found that even months after it was annexed by </a:t>
            </a:r>
            <a:r>
              <a:rPr lang="en-US" sz="2400" dirty="0" smtClean="0"/>
              <a:t>Russia, most </a:t>
            </a:r>
            <a:r>
              <a:rPr lang="en-US" sz="2400" dirty="0"/>
              <a:t>nations still considered the Crimean Peninsula as a part of Ukraine.  However, it is clear to see that Russia is the one that is currently dominating the Crimean Peninsula.  </a:t>
            </a:r>
          </a:p>
          <a:p>
            <a:endParaRPr lang="en-US" dirty="0"/>
          </a:p>
        </p:txBody>
      </p:sp>
    </p:spTree>
    <p:extLst>
      <p:ext uri="{BB962C8B-B14F-4D97-AF65-F5344CB8AC3E}">
        <p14:creationId xmlns:p14="http://schemas.microsoft.com/office/powerpoint/2010/main" val="244245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current status of the issue?</a:t>
            </a:r>
            <a:endParaRPr lang="en-US" dirty="0"/>
          </a:p>
        </p:txBody>
      </p:sp>
      <p:sp>
        <p:nvSpPr>
          <p:cNvPr id="3" name="Content Placeholder 2"/>
          <p:cNvSpPr>
            <a:spLocks noGrp="1"/>
          </p:cNvSpPr>
          <p:nvPr>
            <p:ph idx="1"/>
          </p:nvPr>
        </p:nvSpPr>
        <p:spPr>
          <a:xfrm>
            <a:off x="1819973" y="2769755"/>
            <a:ext cx="8761412" cy="3416300"/>
          </a:xfrm>
        </p:spPr>
        <p:txBody>
          <a:bodyPr/>
          <a:lstStyle/>
          <a:p>
            <a:pPr marL="0" indent="0">
              <a:buNone/>
            </a:pPr>
            <a:r>
              <a:rPr lang="en-US" sz="2400" dirty="0" smtClean="0"/>
              <a:t>The </a:t>
            </a:r>
            <a:r>
              <a:rPr lang="en-US" sz="2400" dirty="0"/>
              <a:t>current status of the issue is that Russia is the one </a:t>
            </a:r>
            <a:r>
              <a:rPr lang="en-US" sz="2400" dirty="0" smtClean="0"/>
              <a:t>dominating </a:t>
            </a:r>
            <a:r>
              <a:rPr lang="en-US" sz="2400" dirty="0"/>
              <a:t>the Crimean Peninsula.  Currently the United States and the European Union have worked together to possibly put in place tougher economic sanctions including sanctions on the energy section (Mason &amp; Kelly, 2014).   </a:t>
            </a:r>
          </a:p>
          <a:p>
            <a:endParaRPr lang="en-US" dirty="0"/>
          </a:p>
        </p:txBody>
      </p:sp>
    </p:spTree>
    <p:extLst>
      <p:ext uri="{BB962C8B-B14F-4D97-AF65-F5344CB8AC3E}">
        <p14:creationId xmlns:p14="http://schemas.microsoft.com/office/powerpoint/2010/main" val="271951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Gagauzia</a:t>
            </a:r>
            <a:r>
              <a:rPr lang="en-US" dirty="0" smtClean="0"/>
              <a:t>, Moldova</a:t>
            </a:r>
            <a:br>
              <a:rPr lang="en-US" dirty="0" smtClean="0"/>
            </a:br>
            <a:r>
              <a:rPr lang="en-US" dirty="0" smtClean="0"/>
              <a:t>(Local Culture)</a:t>
            </a:r>
            <a:endParaRPr lang="en-US" dirty="0"/>
          </a:p>
        </p:txBody>
      </p:sp>
      <p:sp>
        <p:nvSpPr>
          <p:cNvPr id="3" name="Content Placeholder 2"/>
          <p:cNvSpPr>
            <a:spLocks noGrp="1"/>
          </p:cNvSpPr>
          <p:nvPr>
            <p:ph idx="1"/>
          </p:nvPr>
        </p:nvSpPr>
        <p:spPr>
          <a:xfrm>
            <a:off x="1350819" y="2556164"/>
            <a:ext cx="5049982" cy="3574258"/>
          </a:xfrm>
        </p:spPr>
        <p:txBody>
          <a:bodyPr>
            <a:normAutofit/>
          </a:bodyPr>
          <a:lstStyle/>
          <a:p>
            <a:pPr marL="0" indent="0">
              <a:buNone/>
            </a:pPr>
            <a:r>
              <a:rPr lang="en-US" sz="2400" dirty="0" smtClean="0"/>
              <a:t>The reason why we have chosen this stop is because my wife enjoys studying cultures and environments around the world.  So, to keep her happy I picked this stop for her.  This way I can make sure on the plane trip back, she is talking to me.   </a:t>
            </a:r>
            <a:endParaRPr lang="en-US" sz="2400" dirty="0"/>
          </a:p>
        </p:txBody>
      </p:sp>
      <p:pic>
        <p:nvPicPr>
          <p:cNvPr id="4" name="Picture 3"/>
          <p:cNvPicPr>
            <a:picLocks noChangeAspect="1"/>
          </p:cNvPicPr>
          <p:nvPr/>
        </p:nvPicPr>
        <p:blipFill>
          <a:blip r:embed="rId2"/>
          <a:stretch>
            <a:fillRect/>
          </a:stretch>
        </p:blipFill>
        <p:spPr>
          <a:xfrm>
            <a:off x="7704829" y="3150541"/>
            <a:ext cx="3821485" cy="2418987"/>
          </a:xfrm>
          <a:prstGeom prst="rect">
            <a:avLst/>
          </a:prstGeom>
        </p:spPr>
      </p:pic>
      <p:sp>
        <p:nvSpPr>
          <p:cNvPr id="5" name="TextBox 4"/>
          <p:cNvSpPr txBox="1"/>
          <p:nvPr/>
        </p:nvSpPr>
        <p:spPr>
          <a:xfrm>
            <a:off x="7577349" y="5853423"/>
            <a:ext cx="3307432" cy="553998"/>
          </a:xfrm>
          <a:prstGeom prst="rect">
            <a:avLst/>
          </a:prstGeom>
          <a:noFill/>
        </p:spPr>
        <p:txBody>
          <a:bodyPr wrap="square" rtlCol="0">
            <a:spAutoFit/>
          </a:bodyPr>
          <a:lstStyle/>
          <a:p>
            <a:pPr algn="ctr"/>
            <a:r>
              <a:rPr lang="en-US" sz="1200" dirty="0"/>
              <a:t>Photo from: Andersen, 2005.</a:t>
            </a:r>
          </a:p>
          <a:p>
            <a:endParaRPr lang="en-US" dirty="0"/>
          </a:p>
        </p:txBody>
      </p:sp>
    </p:spTree>
    <p:extLst>
      <p:ext uri="{BB962C8B-B14F-4D97-AF65-F5344CB8AC3E}">
        <p14:creationId xmlns:p14="http://schemas.microsoft.com/office/powerpoint/2010/main" val="203493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Describe the specific local geographic area in which this culture is </a:t>
            </a:r>
            <a:r>
              <a:rPr lang="en-US" sz="2800" b="1" dirty="0" smtClean="0"/>
              <a:t>found</a:t>
            </a:r>
            <a:endParaRPr lang="en-US" dirty="0"/>
          </a:p>
        </p:txBody>
      </p:sp>
      <p:sp>
        <p:nvSpPr>
          <p:cNvPr id="3" name="Content Placeholder 2"/>
          <p:cNvSpPr>
            <a:spLocks noGrp="1"/>
          </p:cNvSpPr>
          <p:nvPr>
            <p:ph idx="1"/>
          </p:nvPr>
        </p:nvSpPr>
        <p:spPr>
          <a:xfrm>
            <a:off x="1154953" y="2638470"/>
            <a:ext cx="4518483" cy="3492166"/>
          </a:xfrm>
        </p:spPr>
        <p:txBody>
          <a:bodyPr>
            <a:normAutofit/>
          </a:bodyPr>
          <a:lstStyle/>
          <a:p>
            <a:pPr marL="0" indent="0">
              <a:buNone/>
            </a:pPr>
            <a:r>
              <a:rPr lang="en-US" sz="2400" dirty="0" smtClean="0"/>
              <a:t>The </a:t>
            </a:r>
            <a:r>
              <a:rPr lang="en-US" sz="2400" dirty="0" err="1" smtClean="0"/>
              <a:t>Gaguaz</a:t>
            </a:r>
            <a:r>
              <a:rPr lang="en-US" sz="2400" dirty="0" smtClean="0"/>
              <a:t> language can be found in a part of Moldova.  The majority of the people that live in </a:t>
            </a:r>
            <a:r>
              <a:rPr lang="en-US" sz="2400" dirty="0" err="1" smtClean="0"/>
              <a:t>Gagauzia</a:t>
            </a:r>
            <a:r>
              <a:rPr lang="en-US" sz="2400" dirty="0" smtClean="0"/>
              <a:t> speak the </a:t>
            </a:r>
            <a:r>
              <a:rPr lang="en-US" sz="2400" dirty="0" err="1"/>
              <a:t>Gaguaz</a:t>
            </a:r>
            <a:r>
              <a:rPr lang="en-US" sz="2400" dirty="0"/>
              <a:t> </a:t>
            </a:r>
            <a:r>
              <a:rPr lang="en-US" sz="2400" dirty="0" smtClean="0"/>
              <a:t>language.  </a:t>
            </a:r>
            <a:r>
              <a:rPr lang="en-US" sz="2400" dirty="0" err="1"/>
              <a:t>Gagauzia</a:t>
            </a:r>
            <a:r>
              <a:rPr lang="en-US" sz="2400" dirty="0"/>
              <a:t> is located in southern Moldova (Khan, 2008).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2" y="2409982"/>
            <a:ext cx="4018220" cy="3952181"/>
          </a:xfrm>
          <a:prstGeom prst="rect">
            <a:avLst/>
          </a:prstGeom>
        </p:spPr>
      </p:pic>
      <p:sp>
        <p:nvSpPr>
          <p:cNvPr id="5" name="TextBox 4"/>
          <p:cNvSpPr txBox="1"/>
          <p:nvPr/>
        </p:nvSpPr>
        <p:spPr>
          <a:xfrm>
            <a:off x="7405352" y="6478073"/>
            <a:ext cx="3387144" cy="276999"/>
          </a:xfrm>
          <a:prstGeom prst="rect">
            <a:avLst/>
          </a:prstGeom>
          <a:noFill/>
        </p:spPr>
        <p:txBody>
          <a:bodyPr wrap="square" rtlCol="0">
            <a:spAutoFit/>
          </a:bodyPr>
          <a:lstStyle/>
          <a:p>
            <a:pPr algn="ctr"/>
            <a:r>
              <a:rPr lang="en-US" sz="1200" dirty="0" smtClean="0"/>
              <a:t>Photo from: Andersen, 2005.</a:t>
            </a:r>
            <a:endParaRPr lang="en-US" sz="1200" dirty="0"/>
          </a:p>
        </p:txBody>
      </p:sp>
    </p:spTree>
    <p:extLst>
      <p:ext uri="{BB962C8B-B14F-4D97-AF65-F5344CB8AC3E}">
        <p14:creationId xmlns:p14="http://schemas.microsoft.com/office/powerpoint/2010/main" val="27396311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
  <TotalTime>438</TotalTime>
  <Words>1674</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Ion Boardroom</vt:lpstr>
      <vt:lpstr>The Titus Family  Trip Around the World </vt:lpstr>
      <vt:lpstr>Why this trip?</vt:lpstr>
      <vt:lpstr>PowerPoint Presentation</vt:lpstr>
      <vt:lpstr>Crimean Peninsula (Border Issue)</vt:lpstr>
      <vt:lpstr>What exactly is the border issue?</vt:lpstr>
      <vt:lpstr>What is at stake in the issue?</vt:lpstr>
      <vt:lpstr>What is the current status of the issue?</vt:lpstr>
      <vt:lpstr>Gagauzia, Moldova (Local Culture)</vt:lpstr>
      <vt:lpstr>Describe the specific local geographic area in which this culture is found</vt:lpstr>
      <vt:lpstr>What traits and practices make this culture distinct unique?</vt:lpstr>
      <vt:lpstr>How is this culture connected to the geographic landscape where it is found?</vt:lpstr>
      <vt:lpstr> Kiev, Ukraine  (Capital)  </vt:lpstr>
      <vt:lpstr>Site</vt:lpstr>
      <vt:lpstr>Situation</vt:lpstr>
      <vt:lpstr>What makes this city unique, culturally and/or physically?</vt:lpstr>
      <vt:lpstr>What sort of people live there/go there?</vt:lpstr>
      <vt:lpstr>Major economic activities?</vt:lpstr>
      <vt:lpstr>San River (Landform)</vt:lpstr>
      <vt:lpstr>What exactly is the landform?</vt:lpstr>
      <vt:lpstr>What major Human-Environment Interaction(s) (HEI) is going on with the landform today?</vt:lpstr>
      <vt:lpstr>Who are the people/companies/governments involved in this HEI?</vt:lpstr>
      <vt:lpstr>More information that is needed:</vt:lpstr>
      <vt:lpstr>References</vt:lpstr>
      <vt:lpstr>References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Trip Around the World</dc:title>
  <dc:creator>Charles Titus</dc:creator>
  <cp:lastModifiedBy>Charles Titus</cp:lastModifiedBy>
  <cp:revision>49</cp:revision>
  <dcterms:created xsi:type="dcterms:W3CDTF">2014-12-08T23:09:04Z</dcterms:created>
  <dcterms:modified xsi:type="dcterms:W3CDTF">2014-12-10T07:24:09Z</dcterms:modified>
</cp:coreProperties>
</file>